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24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raditya1117/datasciencecapstone/blob/ada5e6ccae521b9bce7e389db6ef4fb81b9748c2/code_files/analytics_using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raditya1117/datasciencecapstone/blob/ada5e6ccae521b9bce7e389db6ef4fb81b9748c2/code_file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aditya1117/datasciencecapstone/blob/ada5e6ccae521b9bce7e389db6ef4fb81b9748c2/code_files/spacex_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aditya1117/data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raditya1117/datasciencecapstone/blob/ec1a078074b82017420e86f218e9caa8db794f21/code_files/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hyperlink" Target="https://github.com/raditya1117/datasciencecapstone/blob/ec1a078074b82017420e86f218e9caa8db794f21/code_files/data_collection_web_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panose="020B0604020104020204" pitchFamily="34" charset="0"/>
                <a:ea typeface="SF Pro" pitchFamily="2" charset="0"/>
                <a:cs typeface="SF Pro" pitchFamily="2" charset="0"/>
              </a:rPr>
              <a:t>Aditya Raj</a:t>
            </a:r>
          </a:p>
          <a:p>
            <a:r>
              <a:rPr lang="en-US" dirty="0" smtClean="0">
                <a:solidFill>
                  <a:schemeClr val="bg2"/>
                </a:solidFill>
                <a:latin typeface="Abadi" panose="020B0604020104020204" pitchFamily="34" charset="0"/>
                <a:ea typeface="SF Pro" pitchFamily="2" charset="0"/>
                <a:cs typeface="SF Pro" pitchFamily="2" charset="0"/>
              </a:rPr>
              <a:t>06-03-2024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After collecting the data, we performed data wrangling to get basic insights from the data and transform it into a usable format. For this, we performed the following tasks.</a:t>
            </a:r>
          </a:p>
          <a:p>
            <a:pPr lvl="1"/>
            <a:r>
              <a:rPr lang="en-US" b="1" dirty="0"/>
              <a:t>Calculate the number of launches on each </a:t>
            </a:r>
            <a:r>
              <a:rPr lang="en-US" b="1" dirty="0" smtClean="0"/>
              <a:t>site.</a:t>
            </a:r>
          </a:p>
          <a:p>
            <a:pPr lvl="1"/>
            <a:r>
              <a:rPr lang="en-US" b="1" dirty="0"/>
              <a:t>Calculate the number and occurrence of each orbit</a:t>
            </a:r>
          </a:p>
          <a:p>
            <a:pPr lvl="1"/>
            <a:r>
              <a:rPr lang="en-US" b="1" dirty="0"/>
              <a:t>Calculate the number and </a:t>
            </a:r>
            <a:r>
              <a:rPr lang="en-US" b="1" dirty="0" smtClean="0"/>
              <a:t>occurrence </a:t>
            </a:r>
            <a:r>
              <a:rPr lang="en-US" b="1" dirty="0"/>
              <a:t>of mission outcome of the orbits</a:t>
            </a:r>
          </a:p>
          <a:p>
            <a:pPr lvl="1"/>
            <a:r>
              <a:rPr lang="en-US" b="1" dirty="0" smtClean="0"/>
              <a:t>Create </a:t>
            </a:r>
            <a:r>
              <a:rPr lang="en-US" b="1" dirty="0"/>
              <a:t>a landing outcome label from Outcome </a:t>
            </a:r>
            <a:r>
              <a:rPr lang="en-US" b="1" dirty="0" smtClean="0"/>
              <a:t>column for building classification models.</a:t>
            </a:r>
            <a:endParaRPr lang="en-US" b="1" dirty="0"/>
          </a:p>
          <a:p>
            <a:pPr lvl="1"/>
            <a:endParaRPr lang="en-US" sz="18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The Jupyter notebook for this task can be found at </a:t>
            </a:r>
            <a:r>
              <a:rPr lang="en-US" sz="2200" dirty="0" smtClean="0">
                <a:solidFill>
                  <a:schemeClr val="accent3">
                    <a:lumMod val="25000"/>
                  </a:schemeClr>
                </a:solidFill>
                <a:latin typeface="Abadi" panose="020B0604020104020204" pitchFamily="34" charset="0"/>
                <a:hlinkClick r:id="rId3"/>
              </a:rPr>
              <a:t>this link</a:t>
            </a:r>
            <a:r>
              <a:rPr lang="en-US" sz="2200" dirty="0" smtClean="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After data wrangling, we proceeded with data visualization to find answers to our queries on how different factors affect the success of rocket landings.</a:t>
            </a:r>
          </a:p>
          <a:p>
            <a:pPr lvl="1">
              <a:lnSpc>
                <a:spcPct val="100000"/>
              </a:lnSpc>
              <a:spcBef>
                <a:spcPts val="1400"/>
              </a:spcBef>
            </a:pPr>
            <a:r>
              <a:rPr lang="en-US" b="1" dirty="0" smtClean="0"/>
              <a:t>To </a:t>
            </a:r>
            <a:r>
              <a:rPr lang="en-US" b="1" dirty="0"/>
              <a:t>v</a:t>
            </a:r>
            <a:r>
              <a:rPr lang="en-US" b="1" dirty="0" smtClean="0"/>
              <a:t>isualize </a:t>
            </a:r>
            <a:r>
              <a:rPr lang="en-US" b="1" dirty="0"/>
              <a:t>the relationship between success rate of each orbit </a:t>
            </a:r>
            <a:r>
              <a:rPr lang="en-US" b="1" dirty="0" smtClean="0"/>
              <a:t>type, we used a bar chart.</a:t>
            </a:r>
          </a:p>
          <a:p>
            <a:pPr lvl="1">
              <a:lnSpc>
                <a:spcPct val="100000"/>
              </a:lnSpc>
              <a:spcBef>
                <a:spcPts val="1400"/>
              </a:spcBef>
            </a:pPr>
            <a:r>
              <a:rPr lang="en-US" b="1" dirty="0" smtClean="0"/>
              <a:t>To Visualize </a:t>
            </a:r>
            <a:r>
              <a:rPr lang="en-US" b="1" dirty="0"/>
              <a:t>the </a:t>
            </a:r>
            <a:r>
              <a:rPr lang="en-US" b="1" dirty="0" smtClean="0"/>
              <a:t>relationships between </a:t>
            </a:r>
            <a:r>
              <a:rPr lang="en-IN" b="1" dirty="0"/>
              <a:t>Payload and Orbit </a:t>
            </a:r>
            <a:r>
              <a:rPr lang="en-IN" b="1" dirty="0" smtClean="0"/>
              <a:t>type</a:t>
            </a:r>
            <a:r>
              <a:rPr lang="en-US" b="1" dirty="0" smtClean="0"/>
              <a:t>, Flight Number </a:t>
            </a:r>
            <a:r>
              <a:rPr lang="en-US" b="1" dirty="0"/>
              <a:t>and Orbit </a:t>
            </a:r>
            <a:r>
              <a:rPr lang="en-US" b="1" dirty="0" smtClean="0"/>
              <a:t>type, </a:t>
            </a:r>
            <a:r>
              <a:rPr lang="en-US" b="1" dirty="0"/>
              <a:t>Flight Number and Launch </a:t>
            </a:r>
            <a:r>
              <a:rPr lang="en-US" b="1" dirty="0" smtClean="0"/>
              <a:t>Site,  we used a scatter plot.</a:t>
            </a:r>
          </a:p>
          <a:p>
            <a:pPr lvl="1">
              <a:lnSpc>
                <a:spcPct val="100000"/>
              </a:lnSpc>
              <a:spcBef>
                <a:spcPts val="1400"/>
              </a:spcBef>
            </a:pPr>
            <a:r>
              <a:rPr lang="en-US" b="1" dirty="0" smtClean="0"/>
              <a:t>To visualize </a:t>
            </a:r>
            <a:r>
              <a:rPr lang="en-US" b="1" dirty="0"/>
              <a:t>the launch success yearly </a:t>
            </a:r>
            <a:r>
              <a:rPr lang="en-US" b="1" dirty="0" smtClean="0"/>
              <a:t>trend, we used a line chart.</a:t>
            </a:r>
          </a:p>
          <a:p>
            <a:pPr>
              <a:lnSpc>
                <a:spcPct val="100000"/>
              </a:lnSpc>
              <a:spcBef>
                <a:spcPts val="1400"/>
              </a:spcBef>
            </a:pPr>
            <a:r>
              <a:rPr lang="en-US" sz="2200" b="1" dirty="0" smtClean="0"/>
              <a:t>The Jupyter Notebook for this task can be found at </a:t>
            </a:r>
            <a:r>
              <a:rPr lang="en-US" sz="2200" b="1" dirty="0" smtClean="0">
                <a:hlinkClick r:id="rId3"/>
              </a:rPr>
              <a:t>this link</a:t>
            </a:r>
            <a:r>
              <a:rPr lang="en-US" sz="2200" b="1" dirty="0" smtClean="0"/>
              <a:t>.</a:t>
            </a:r>
            <a:endParaRPr lang="en-US" sz="2200" b="1" dirty="0"/>
          </a:p>
          <a:p>
            <a:pPr lvl="1">
              <a:lnSpc>
                <a:spcPct val="100000"/>
              </a:lnSpc>
              <a:spcBef>
                <a:spcPts val="1400"/>
              </a:spcBef>
            </a:pPr>
            <a:endParaRPr lang="en-US" b="1" dirty="0" smtClean="0"/>
          </a:p>
          <a:p>
            <a:pPr lvl="1">
              <a:lnSpc>
                <a:spcPct val="100000"/>
              </a:lnSpc>
              <a:spcBef>
                <a:spcPts val="1400"/>
              </a:spcBef>
            </a:pPr>
            <a:endParaRPr lang="en-US" b="1" dirty="0"/>
          </a:p>
          <a:p>
            <a:pPr lvl="1">
              <a:lnSpc>
                <a:spcPct val="100000"/>
              </a:lnSpc>
              <a:spcBef>
                <a:spcPts val="1400"/>
              </a:spcBef>
            </a:pPr>
            <a:endParaRPr lang="en-US" b="1" dirty="0"/>
          </a:p>
          <a:p>
            <a:pPr lvl="1">
              <a:lnSpc>
                <a:spcPct val="100000"/>
              </a:lnSpc>
              <a:spcBef>
                <a:spcPts val="1400"/>
              </a:spcBef>
            </a:pPr>
            <a:endParaRPr lang="en-US" b="1" dirty="0"/>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After data visualization, we used SQL to gain deeper insights into the data. For this, we used the following queries.</a:t>
            </a:r>
          </a:p>
          <a:p>
            <a:pPr lvl="1">
              <a:lnSpc>
                <a:spcPct val="100000"/>
              </a:lnSpc>
              <a:spcBef>
                <a:spcPts val="100"/>
              </a:spcBef>
            </a:pPr>
            <a:r>
              <a:rPr lang="en-US" sz="1600" b="1" i="1" dirty="0"/>
              <a:t>Display the names of the unique launch sites in the space mission</a:t>
            </a:r>
          </a:p>
          <a:p>
            <a:pPr lvl="1">
              <a:lnSpc>
                <a:spcPct val="100000"/>
              </a:lnSpc>
              <a:spcBef>
                <a:spcPts val="100"/>
              </a:spcBef>
            </a:pPr>
            <a:r>
              <a:rPr lang="en-US" sz="1600" b="1" i="1" dirty="0"/>
              <a:t>Display 5 records where launch sites begin with the string 'CCA'</a:t>
            </a:r>
          </a:p>
          <a:p>
            <a:pPr lvl="1">
              <a:lnSpc>
                <a:spcPct val="100000"/>
              </a:lnSpc>
              <a:spcBef>
                <a:spcPts val="100"/>
              </a:spcBef>
            </a:pPr>
            <a:r>
              <a:rPr lang="en-US" sz="1600" b="1" i="1" dirty="0"/>
              <a:t>Display the total payload mass carried by boosters launched by NASA (CRS)</a:t>
            </a:r>
          </a:p>
          <a:p>
            <a:pPr lvl="1">
              <a:lnSpc>
                <a:spcPct val="100000"/>
              </a:lnSpc>
              <a:spcBef>
                <a:spcPts val="100"/>
              </a:spcBef>
            </a:pPr>
            <a:r>
              <a:rPr lang="en-US" sz="1600" b="1" i="1" dirty="0"/>
              <a:t>Display average payload mass carried by booster version F9 v1.1</a:t>
            </a:r>
          </a:p>
          <a:p>
            <a:pPr lvl="1">
              <a:lnSpc>
                <a:spcPct val="100000"/>
              </a:lnSpc>
              <a:spcBef>
                <a:spcPts val="100"/>
              </a:spcBef>
            </a:pPr>
            <a:r>
              <a:rPr lang="en-US" sz="1600" b="1" i="1" dirty="0"/>
              <a:t>List the date when the first </a:t>
            </a:r>
            <a:r>
              <a:rPr lang="en-US" sz="1600" b="1" i="1" dirty="0" smtClean="0"/>
              <a:t>successful </a:t>
            </a:r>
            <a:r>
              <a:rPr lang="en-US" sz="1600" b="1" i="1" dirty="0"/>
              <a:t>landing outcome in ground pad was </a:t>
            </a:r>
            <a:r>
              <a:rPr lang="en-US" sz="1600" b="1" i="1" dirty="0" smtClean="0"/>
              <a:t>achieved.</a:t>
            </a:r>
          </a:p>
          <a:p>
            <a:pPr lvl="1">
              <a:lnSpc>
                <a:spcPct val="100000"/>
              </a:lnSpc>
              <a:spcBef>
                <a:spcPts val="100"/>
              </a:spcBef>
            </a:pPr>
            <a:r>
              <a:rPr lang="en-US" sz="1600" b="1" i="1" dirty="0"/>
              <a:t>List the names of the boosters which have success in drone ship and have payload mass greater than 4000 but less than </a:t>
            </a:r>
            <a:r>
              <a:rPr lang="en-US" sz="1600" b="1" i="1" dirty="0" smtClean="0"/>
              <a:t>6000.</a:t>
            </a:r>
          </a:p>
          <a:p>
            <a:pPr lvl="1">
              <a:lnSpc>
                <a:spcPct val="100000"/>
              </a:lnSpc>
              <a:spcBef>
                <a:spcPts val="100"/>
              </a:spcBef>
            </a:pPr>
            <a:r>
              <a:rPr lang="en-US" sz="1600" b="1" i="1" dirty="0"/>
              <a:t>List the total number of successful and failure mission outcomes</a:t>
            </a:r>
          </a:p>
          <a:p>
            <a:pPr lvl="1">
              <a:lnSpc>
                <a:spcPct val="100000"/>
              </a:lnSpc>
              <a:spcBef>
                <a:spcPts val="100"/>
              </a:spcBef>
            </a:pPr>
            <a:r>
              <a:rPr lang="en-US" sz="1600" b="1" i="1" dirty="0"/>
              <a:t>List the names of the </a:t>
            </a:r>
            <a:r>
              <a:rPr lang="en-US" sz="1600" b="1" i="1" dirty="0" smtClean="0"/>
              <a:t>booster versions </a:t>
            </a:r>
            <a:r>
              <a:rPr lang="en-US" sz="1600" b="1" i="1" dirty="0"/>
              <a:t>which have carried the maximum payload mass</a:t>
            </a:r>
          </a:p>
          <a:p>
            <a:pPr lvl="1">
              <a:lnSpc>
                <a:spcPct val="100000"/>
              </a:lnSpc>
              <a:spcBef>
                <a:spcPts val="100"/>
              </a:spcBef>
            </a:pPr>
            <a:r>
              <a:rPr lang="en-US" sz="1600" b="1" i="1" dirty="0"/>
              <a:t>List the records which will display the month names, failure </a:t>
            </a:r>
            <a:r>
              <a:rPr lang="en-US" sz="1600" b="1" i="1" dirty="0" smtClean="0"/>
              <a:t>landing outcomes </a:t>
            </a:r>
            <a:r>
              <a:rPr lang="en-US" sz="1600" b="1" i="1" dirty="0"/>
              <a:t>in drone ship ,booster versions, </a:t>
            </a:r>
            <a:r>
              <a:rPr lang="en-US" sz="1600" b="1" i="1" dirty="0" smtClean="0"/>
              <a:t>launch site </a:t>
            </a:r>
            <a:r>
              <a:rPr lang="en-US" sz="1600" b="1" i="1" dirty="0"/>
              <a:t>for the months in year 2015.</a:t>
            </a:r>
          </a:p>
          <a:p>
            <a:pPr lvl="1">
              <a:lnSpc>
                <a:spcPct val="100000"/>
              </a:lnSpc>
              <a:spcBef>
                <a:spcPts val="100"/>
              </a:spcBef>
            </a:pPr>
            <a:r>
              <a:rPr lang="en-US" sz="1600" b="1" i="1" dirty="0"/>
              <a:t>Rank the count of landing outcomes (such as Failure (drone ship) or Success (ground pad)) between the date 2010-06-04 and 2017-03-20, in descending order</a:t>
            </a:r>
            <a:r>
              <a:rPr lang="en-US" sz="1600" b="1" i="1" dirty="0" smtClean="0"/>
              <a:t>.</a:t>
            </a:r>
            <a:endParaRPr lang="en-US" sz="1600" b="1" i="1" dirty="0"/>
          </a:p>
          <a:p>
            <a:pPr>
              <a:lnSpc>
                <a:spcPct val="100000"/>
              </a:lnSpc>
              <a:spcBef>
                <a:spcPts val="100"/>
              </a:spcBef>
            </a:pPr>
            <a:r>
              <a:rPr lang="en-US" sz="2400" i="1" dirty="0" smtClean="0"/>
              <a:t>The Jupyter Notebook for the task can be found at </a:t>
            </a:r>
            <a:r>
              <a:rPr lang="en-US" sz="2400" i="1" dirty="0" smtClean="0">
                <a:hlinkClick r:id="rId3"/>
              </a:rPr>
              <a:t>this link</a:t>
            </a:r>
            <a:r>
              <a:rPr lang="en-US" sz="2400" i="1" dirty="0" smtClean="0"/>
              <a:t>.</a:t>
            </a:r>
            <a:endParaRPr lang="en-US" sz="2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build interactive maps with Folium, I completed the following tasks.</a:t>
            </a:r>
          </a:p>
          <a:p>
            <a:pPr lvl="1">
              <a:lnSpc>
                <a:spcPct val="100000"/>
              </a:lnSpc>
              <a:spcBef>
                <a:spcPts val="1400"/>
              </a:spcBef>
            </a:pPr>
            <a:r>
              <a:rPr lang="en-US" dirty="0"/>
              <a:t> Mark all launch sites on a </a:t>
            </a:r>
            <a:r>
              <a:rPr lang="en-US" dirty="0" smtClean="0"/>
              <a:t>map.</a:t>
            </a:r>
          </a:p>
          <a:p>
            <a:pPr lvl="1">
              <a:lnSpc>
                <a:spcPct val="100000"/>
              </a:lnSpc>
              <a:spcBef>
                <a:spcPts val="1400"/>
              </a:spcBef>
            </a:pPr>
            <a:r>
              <a:rPr lang="en-US" dirty="0"/>
              <a:t> Mark the success/failed launches for each site on the </a:t>
            </a:r>
            <a:r>
              <a:rPr lang="en-US" dirty="0" smtClean="0"/>
              <a:t>map.</a:t>
            </a:r>
          </a:p>
          <a:p>
            <a:pPr lvl="1">
              <a:lnSpc>
                <a:spcPct val="100000"/>
              </a:lnSpc>
              <a:spcBef>
                <a:spcPts val="1400"/>
              </a:spcBef>
            </a:pPr>
            <a:r>
              <a:rPr lang="en-US" dirty="0"/>
              <a:t>Calculate the distances between a launch site to its proximities</a:t>
            </a:r>
          </a:p>
          <a:p>
            <a:pPr>
              <a:lnSpc>
                <a:spcPct val="100000"/>
              </a:lnSpc>
              <a:spcBef>
                <a:spcPts val="1400"/>
              </a:spcBef>
            </a:pPr>
            <a:r>
              <a:rPr lang="en-US" sz="2200" dirty="0" smtClean="0">
                <a:solidFill>
                  <a:schemeClr val="accent3">
                    <a:lumMod val="25000"/>
                  </a:schemeClr>
                </a:solidFill>
                <a:latin typeface="Abadi" panose="020B0604020104020204" pitchFamily="34" charset="0"/>
              </a:rPr>
              <a:t>For this, I used different folium objects such as Map to create the map object,  Circle</a:t>
            </a:r>
            <a:r>
              <a:rPr lang="en-US" dirty="0"/>
              <a:t> </a:t>
            </a:r>
            <a:r>
              <a:rPr lang="en-US" sz="2400" dirty="0"/>
              <a:t>to add a highlighted circle area with a text label on a specific coordinate</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Marker to mark a </a:t>
            </a:r>
            <a:r>
              <a:rPr lang="en-US" sz="2200" dirty="0">
                <a:solidFill>
                  <a:schemeClr val="accent3">
                    <a:lumMod val="25000"/>
                  </a:schemeClr>
                </a:solidFill>
                <a:latin typeface="Abadi" panose="020B0604020104020204" pitchFamily="34" charset="0"/>
              </a:rPr>
              <a:t>particular coordinate, </a:t>
            </a:r>
            <a:r>
              <a:rPr lang="en-US" sz="2200" dirty="0" smtClean="0">
                <a:solidFill>
                  <a:schemeClr val="accent3">
                    <a:lumMod val="25000"/>
                  </a:schemeClr>
                </a:solidFill>
                <a:latin typeface="Abadi" panose="020B0604020104020204" pitchFamily="34" charset="0"/>
              </a:rPr>
              <a:t>and </a:t>
            </a:r>
            <a:r>
              <a:rPr lang="en-US" sz="2200" dirty="0" err="1" smtClean="0">
                <a:solidFill>
                  <a:schemeClr val="accent3">
                    <a:lumMod val="25000"/>
                  </a:schemeClr>
                </a:solidFill>
                <a:latin typeface="Abadi" panose="020B0604020104020204" pitchFamily="34" charset="0"/>
              </a:rPr>
              <a:t>MarkerCluster</a:t>
            </a:r>
            <a:r>
              <a:rPr lang="en-US" sz="2200" dirty="0" smtClean="0">
                <a:solidFill>
                  <a:schemeClr val="accent3">
                    <a:lumMod val="25000"/>
                  </a:schemeClr>
                </a:solidFill>
                <a:latin typeface="Abadi" panose="020B0604020104020204" pitchFamily="34" charset="0"/>
              </a:rPr>
              <a:t> to group multiple markers.</a:t>
            </a:r>
            <a:endParaRPr lang="en-US" sz="2200" dirty="0">
              <a:solidFill>
                <a:schemeClr val="accent3">
                  <a:lumMod val="25000"/>
                </a:schemeClr>
              </a:solidFill>
              <a:latin typeface="Abadi" panose="020B0604020104020204" pitchFamily="34" charset="0"/>
            </a:endParaRPr>
          </a:p>
          <a:p>
            <a:r>
              <a:rPr lang="en-US" dirty="0" smtClean="0"/>
              <a:t>The Jupyter notebook for this activity can be found at </a:t>
            </a:r>
            <a:r>
              <a:rPr lang="en-US" dirty="0" smtClean="0">
                <a:hlinkClick r:id="rId3"/>
              </a:rPr>
              <a:t>this link</a:t>
            </a:r>
            <a:r>
              <a:rPr lang="en-US" dirty="0" smtClean="0"/>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get better insights into the data, I created a dashboard to visualize the success vs failed launches for each SpaceX </a:t>
            </a:r>
            <a:r>
              <a:rPr lang="en-US" sz="2200" dirty="0">
                <a:solidFill>
                  <a:schemeClr val="accent3">
                    <a:lumMod val="25000"/>
                  </a:schemeClr>
                </a:solidFill>
                <a:latin typeface="Abadi" panose="020B0604020104020204" pitchFamily="34" charset="0"/>
              </a:rPr>
              <a:t>launch site. </a:t>
            </a:r>
            <a:r>
              <a:rPr lang="en-US" sz="2200" dirty="0" smtClean="0">
                <a:solidFill>
                  <a:schemeClr val="accent3">
                    <a:lumMod val="25000"/>
                  </a:schemeClr>
                </a:solidFill>
                <a:latin typeface="Abadi" panose="020B0604020104020204" pitchFamily="34" charset="0"/>
              </a:rPr>
              <a:t>It also uses a pie </a:t>
            </a:r>
            <a:r>
              <a:rPr lang="en-US" sz="2200" dirty="0">
                <a:solidFill>
                  <a:schemeClr val="accent3">
                    <a:lumMod val="25000"/>
                  </a:schemeClr>
                </a:solidFill>
                <a:latin typeface="Abadi" panose="020B0604020104020204" pitchFamily="34" charset="0"/>
              </a:rPr>
              <a:t>chart to show the total successful launches count for all sites. I have also used </a:t>
            </a:r>
            <a:r>
              <a:rPr lang="en-US" sz="2200" dirty="0" smtClean="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chart to show the correlation between payload and launch </a:t>
            </a:r>
            <a:r>
              <a:rPr lang="en-US" sz="2200" dirty="0" smtClean="0">
                <a:solidFill>
                  <a:schemeClr val="accent3">
                    <a:lumMod val="25000"/>
                  </a:schemeClr>
                </a:solidFill>
                <a:latin typeface="Abadi" panose="020B0604020104020204" pitchFamily="34" charset="0"/>
              </a:rPr>
              <a:t>success for each site.</a:t>
            </a:r>
          </a:p>
          <a:p>
            <a:r>
              <a:rPr lang="en-US" dirty="0" smtClean="0"/>
              <a:t>The Python file for this activity can be found at </a:t>
            </a:r>
            <a:r>
              <a:rPr lang="en-US" dirty="0" smtClean="0">
                <a:hlinkClick r:id="rId3"/>
              </a:rPr>
              <a:t>this link</a:t>
            </a:r>
            <a:r>
              <a:rPr lang="en-US" dirty="0" smtClean="0"/>
              <a: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568797"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To build a classification model, we first created an array to contain class labels. Then, we used standard scaling algorithm to standardize the data. Next, we used different algorithms such as Logistic regression, Support vector machines, decision trees, and K-Nearest Neighbors algorithm to find the best classifier for predicting whether a rocket launch and landing will successful or not based on different factors. The Jupyter notebook for this activity can be found at </a:t>
            </a:r>
            <a:r>
              <a:rPr lang="en-US" sz="2200" dirty="0" smtClean="0">
                <a:solidFill>
                  <a:schemeClr val="accent3">
                    <a:lumMod val="25000"/>
                  </a:schemeClr>
                </a:solidFill>
                <a:latin typeface="Abadi" panose="020B0604020104020204" pitchFamily="34" charset="0"/>
                <a:hlinkClick r:id="rId3"/>
              </a:rPr>
              <a:t>this link</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807" y="1918335"/>
            <a:ext cx="4946804" cy="3118613"/>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450" y="1316472"/>
            <a:ext cx="10822721" cy="5541528"/>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1123567"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p:cNvSpPr txBox="1"/>
          <p:nvPr/>
        </p:nvSpPr>
        <p:spPr>
          <a:xfrm>
            <a:off x="1164482" y="1852785"/>
            <a:ext cx="9033403" cy="1815882"/>
          </a:xfrm>
          <a:prstGeom prst="rect">
            <a:avLst/>
          </a:prstGeom>
          <a:noFill/>
        </p:spPr>
        <p:txBody>
          <a:bodyPr wrap="square" rtlCol="0">
            <a:spAutoFit/>
          </a:bodyPr>
          <a:lstStyle/>
          <a:p>
            <a:pPr algn="ctr">
              <a:lnSpc>
                <a:spcPct val="100000"/>
              </a:lnSpc>
              <a:spcBef>
                <a:spcPts val="1400"/>
              </a:spcBef>
            </a:pPr>
            <a:r>
              <a:rPr lang="en-US" sz="2800" b="1" dirty="0">
                <a:solidFill>
                  <a:srgbClr val="C00000"/>
                </a:solidFill>
                <a:latin typeface="Arial Black" panose="020B0A04020102020204" pitchFamily="34" charset="0"/>
              </a:rPr>
              <a:t>In the next sections, we discuss the outcomes of Exploratory data analysis, Interactive analytics, and Predictive analysis.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968342" cy="163119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a:rPr>
              <a:t>The analysis on Flight Number vs Launch site shows that the site </a:t>
            </a:r>
            <a:r>
              <a:rPr lang="en-IN" sz="2200" dirty="0">
                <a:latin typeface="Abadi" panose="020B0604020104020204"/>
              </a:rPr>
              <a:t>CCSFS SLC </a:t>
            </a:r>
            <a:r>
              <a:rPr lang="en-IN" sz="2200" dirty="0" smtClean="0">
                <a:latin typeface="Abadi" panose="020B0604020104020204"/>
              </a:rPr>
              <a:t>40 was used to launch majority of rockets and </a:t>
            </a:r>
            <a:r>
              <a:rPr lang="en-IN" sz="2200" dirty="0">
                <a:latin typeface="Abadi" panose="020B0604020104020204"/>
              </a:rPr>
              <a:t>VAFB SLC </a:t>
            </a:r>
            <a:r>
              <a:rPr lang="en-IN" sz="2200" dirty="0" smtClean="0">
                <a:latin typeface="Abadi" panose="020B0604020104020204"/>
              </a:rPr>
              <a:t>4E was used to launch the least number of rockets as shown in the below scatter plot.</a:t>
            </a:r>
            <a:endParaRPr lang="en-US" sz="22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03" y="3959562"/>
            <a:ext cx="12356704" cy="24151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The scatter plot on payload vs Launch site shows that the site CCSFS SLC 40 launched most of the rockets with payload less than 8000 </a:t>
            </a:r>
            <a:r>
              <a:rPr lang="en-CA" sz="2200" dirty="0">
                <a:solidFill>
                  <a:schemeClr val="accent3">
                    <a:lumMod val="25000"/>
                  </a:schemeClr>
                </a:solidFill>
                <a:latin typeface="Abadi" panose="020B0604020104020204" pitchFamily="34" charset="0"/>
              </a:rPr>
              <a:t>K</a:t>
            </a:r>
            <a:r>
              <a:rPr lang="en-CA" sz="2200" dirty="0" smtClean="0">
                <a:solidFill>
                  <a:schemeClr val="accent3">
                    <a:lumMod val="25000"/>
                  </a:schemeClr>
                </a:solidFill>
                <a:latin typeface="Abadi" panose="020B0604020104020204" pitchFamily="34" charset="0"/>
              </a:rPr>
              <a:t>gs. The site KSC LC 39A launched most of the rockets with payloads between 2000 to 7000 </a:t>
            </a:r>
            <a:r>
              <a:rPr lang="en-CA" sz="2200" dirty="0">
                <a:solidFill>
                  <a:schemeClr val="accent3">
                    <a:lumMod val="25000"/>
                  </a:schemeClr>
                </a:solidFill>
                <a:latin typeface="Abadi" panose="020B0604020104020204" pitchFamily="34" charset="0"/>
              </a:rPr>
              <a:t>K</a:t>
            </a:r>
            <a:r>
              <a:rPr lang="en-CA" sz="2200" dirty="0" smtClean="0">
                <a:solidFill>
                  <a:schemeClr val="accent3">
                    <a:lumMod val="25000"/>
                  </a:schemeClr>
                </a:solidFill>
                <a:latin typeface="Abadi" panose="020B0604020104020204" pitchFamily="34" charset="0"/>
              </a:rPr>
              <a:t>gs.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1006" y="1264572"/>
            <a:ext cx="6590476" cy="458412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bar chart on success rate vs orbit type shows that launches to 4 orbits namely ES-L1, GEO, HEO, and SSO have 100 percent success rate whereas launches to SO have 0 percent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24" y="1610524"/>
            <a:ext cx="5410186" cy="48731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scatter on Flight number vs Orbit type shows tat most of the launches are for LEO, ISS, PO, AND GTO. On the other hand, orbits ES-L1, HEO, SO, and GEO have only one launch.</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4137" y="1441446"/>
            <a:ext cx="6641270" cy="458412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scatter plot on payload vs orbit type shows that most of the launches are of less than 10000 kg payload.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ISS orbit has most launches between 3000 to 5000 kg whereas the GTO orbit has payloads in the 3000 to 8000 kg range.</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VLEO orbit has two flights with 16000 kg payload.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125" y="1284861"/>
            <a:ext cx="6641270" cy="458412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line chart for launch success yearly trend shows that SpaceX had no success in landing the first stage of rockets till 2013. After that, it has significantly increased its success rate each year, with a slight dip in the year 2018.</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3978" y="1765508"/>
            <a:ext cx="5801592" cy="393786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get the all launch site names, we have used distinct keyword with the select statement. The results are as follows.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679" y="2909722"/>
            <a:ext cx="8103304" cy="311585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find </a:t>
            </a:r>
            <a:r>
              <a:rPr lang="en-US" sz="2200" dirty="0">
                <a:solidFill>
                  <a:schemeClr val="accent3">
                    <a:lumMod val="25000"/>
                  </a:schemeClr>
                </a:solidFill>
                <a:latin typeface="Abadi" panose="020B0604020104020204" pitchFamily="34" charset="0"/>
              </a:rPr>
              <a:t>5 records where launch sites begin with `CCA</a:t>
            </a:r>
            <a:r>
              <a:rPr lang="en-US" sz="2200" dirty="0" smtClean="0">
                <a:solidFill>
                  <a:schemeClr val="accent3">
                    <a:lumMod val="25000"/>
                  </a:schemeClr>
                </a:solidFill>
                <a:latin typeface="Abadi" panose="020B0604020104020204" pitchFamily="34" charset="0"/>
              </a:rPr>
              <a:t>`, I have used the like() operator and the limit keyword to get only 5 rows.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480" y="2601326"/>
            <a:ext cx="9831172" cy="393437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calculate </a:t>
            </a:r>
            <a:r>
              <a:rPr lang="en-US" sz="2200" dirty="0">
                <a:solidFill>
                  <a:schemeClr val="accent3">
                    <a:lumMod val="25000"/>
                  </a:schemeClr>
                </a:solidFill>
                <a:latin typeface="Abadi" panose="020B0604020104020204" pitchFamily="34" charset="0"/>
              </a:rPr>
              <a:t>the total payload carried by boosters from </a:t>
            </a:r>
            <a:r>
              <a:rPr lang="en-US" sz="2200" dirty="0" smtClean="0">
                <a:solidFill>
                  <a:schemeClr val="accent3">
                    <a:lumMod val="25000"/>
                  </a:schemeClr>
                </a:solidFill>
                <a:latin typeface="Abadi" panose="020B0604020104020204" pitchFamily="34" charset="0"/>
              </a:rPr>
              <a:t>NASA, I have used the where keyword and the sum() 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921" y="3748780"/>
            <a:ext cx="8440328" cy="227679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calculate </a:t>
            </a:r>
            <a:r>
              <a:rPr lang="en-US" sz="2200" dirty="0">
                <a:solidFill>
                  <a:schemeClr val="accent3">
                    <a:lumMod val="25000"/>
                  </a:schemeClr>
                </a:solidFill>
                <a:latin typeface="Abadi" panose="020B0604020104020204" pitchFamily="34" charset="0"/>
              </a:rPr>
              <a:t>the average payload mass carried by booster version F9 </a:t>
            </a:r>
            <a:r>
              <a:rPr lang="en-US" sz="2200" dirty="0" smtClean="0">
                <a:solidFill>
                  <a:schemeClr val="accent3">
                    <a:lumMod val="25000"/>
                  </a:schemeClr>
                </a:solidFill>
                <a:latin typeface="Abadi" panose="020B0604020104020204" pitchFamily="34" charset="0"/>
              </a:rPr>
              <a:t>v1.1, I have used the </a:t>
            </a:r>
            <a:r>
              <a:rPr lang="en-US" sz="2200" dirty="0" err="1" smtClean="0">
                <a:solidFill>
                  <a:schemeClr val="accent3">
                    <a:lumMod val="25000"/>
                  </a:schemeClr>
                </a:solidFill>
                <a:latin typeface="Abadi" panose="020B0604020104020204" pitchFamily="34" charset="0"/>
              </a:rPr>
              <a:t>avg</a:t>
            </a:r>
            <a:r>
              <a:rPr lang="en-US" sz="2200" dirty="0" smtClean="0">
                <a:solidFill>
                  <a:schemeClr val="accent3">
                    <a:lumMod val="25000"/>
                  </a:schemeClr>
                </a:solidFill>
                <a:latin typeface="Abadi" panose="020B0604020104020204" pitchFamily="34" charset="0"/>
              </a:rPr>
              <a:t>() function and where operation with the select statement.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29" y="3165725"/>
            <a:ext cx="8411749" cy="22577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To find </a:t>
            </a:r>
            <a:r>
              <a:rPr lang="en-US" sz="2200" dirty="0">
                <a:solidFill>
                  <a:schemeClr val="accent3">
                    <a:lumMod val="25000"/>
                  </a:schemeClr>
                </a:solidFill>
                <a:latin typeface="Abadi"/>
              </a:rPr>
              <a:t>the </a:t>
            </a:r>
            <a:r>
              <a:rPr lang="en-US" sz="2200" dirty="0" smtClean="0">
                <a:solidFill>
                  <a:schemeClr val="accent3">
                    <a:lumMod val="25000"/>
                  </a:schemeClr>
                </a:solidFill>
                <a:latin typeface="Abadi"/>
              </a:rPr>
              <a:t>date </a:t>
            </a:r>
            <a:r>
              <a:rPr lang="en-US" sz="2200" dirty="0">
                <a:solidFill>
                  <a:schemeClr val="accent3">
                    <a:lumMod val="25000"/>
                  </a:schemeClr>
                </a:solidFill>
                <a:latin typeface="Abadi"/>
              </a:rPr>
              <a:t>of the first successful landing outcome on ground </a:t>
            </a:r>
            <a:r>
              <a:rPr lang="en-US" sz="2200" dirty="0" smtClean="0">
                <a:solidFill>
                  <a:schemeClr val="accent3">
                    <a:lumMod val="25000"/>
                  </a:schemeClr>
                </a:solidFill>
                <a:latin typeface="Abadi"/>
              </a:rPr>
              <a:t>pad, I have used the min() function and the where condition.</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848" y="3337199"/>
            <a:ext cx="9678751" cy="21434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To list </a:t>
            </a:r>
            <a:r>
              <a:rPr lang="en-US" sz="2200" dirty="0">
                <a:solidFill>
                  <a:schemeClr val="accent3">
                    <a:lumMod val="25000"/>
                  </a:schemeClr>
                </a:solidFill>
                <a:latin typeface="Abadi"/>
              </a:rPr>
              <a:t>the names of boosters which have successfully landed on drone ship and had payload mass greater than 4000 but less than </a:t>
            </a:r>
            <a:r>
              <a:rPr lang="en-US" sz="2200" dirty="0" smtClean="0">
                <a:solidFill>
                  <a:schemeClr val="accent3">
                    <a:lumMod val="25000"/>
                  </a:schemeClr>
                </a:solidFill>
                <a:latin typeface="Abadi"/>
              </a:rPr>
              <a:t>6000, I have used the and operator in the where condition to apply required conditions.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276" y="3429000"/>
            <a:ext cx="9583487" cy="29055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79825"/>
            <a:ext cx="10931209" cy="50464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project focuses on analyzing the SpaceX  Falcon 9 data and building a prediction model to predict if a particular rocket launch will successfully land or not.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entire presentation consists of the following sections: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Methodology</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Insights from Exploratory </a:t>
            </a:r>
            <a:r>
              <a:rPr lang="en-US" sz="1800" dirty="0">
                <a:solidFill>
                  <a:schemeClr val="accent3">
                    <a:lumMod val="25000"/>
                  </a:schemeClr>
                </a:solidFill>
                <a:latin typeface="Abadi" panose="020B0604020104020204" pitchFamily="34" charset="0"/>
              </a:rPr>
              <a:t>D</a:t>
            </a:r>
            <a:r>
              <a:rPr lang="en-US" sz="1800" dirty="0" smtClean="0">
                <a:solidFill>
                  <a:schemeClr val="accent3">
                    <a:lumMod val="25000"/>
                  </a:schemeClr>
                </a:solidFill>
                <a:latin typeface="Abadi" panose="020B0604020104020204" pitchFamily="34" charset="0"/>
              </a:rPr>
              <a:t>ata Analysis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Launch Sites Proximities Analysis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Building a Dashboard with Plotly Dash</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Predictive Analysis and Classification Model Building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outcome of each step were analyzed and stored in separate </a:t>
            </a:r>
            <a:r>
              <a:rPr lang="en-US" sz="2200" dirty="0">
                <a:solidFill>
                  <a:schemeClr val="accent3">
                    <a:lumMod val="25000"/>
                  </a:schemeClr>
                </a:solidFill>
                <a:latin typeface="Abadi" panose="020B0604020104020204" pitchFamily="34" charset="0"/>
              </a:rPr>
              <a:t>J</a:t>
            </a:r>
            <a:r>
              <a:rPr lang="en-US" sz="2200" dirty="0" smtClean="0">
                <a:solidFill>
                  <a:schemeClr val="accent3">
                    <a:lumMod val="25000"/>
                  </a:schemeClr>
                </a:solidFill>
                <a:latin typeface="Abadi" panose="020B0604020104020204" pitchFamily="34" charset="0"/>
              </a:rPr>
              <a:t>upyter notebooks, images, and CSV files, wherever applicable. All the files have been shared in the </a:t>
            </a:r>
            <a:r>
              <a:rPr lang="en-US" sz="2200" dirty="0" smtClean="0">
                <a:solidFill>
                  <a:schemeClr val="accent3">
                    <a:lumMod val="25000"/>
                  </a:schemeClr>
                </a:solidFill>
                <a:latin typeface="Abadi" panose="020B0604020104020204" pitchFamily="34" charset="0"/>
                <a:hlinkClick r:id="rId3"/>
              </a:rPr>
              <a:t>GitHub repository</a:t>
            </a:r>
            <a:r>
              <a:rPr lang="en-US" sz="2200" dirty="0" smtClean="0">
                <a:solidFill>
                  <a:schemeClr val="accent3">
                    <a:lumMod val="25000"/>
                  </a:schemeClr>
                </a:solidFill>
                <a:latin typeface="Abadi" panose="020B0604020104020204" pitchFamily="34" charset="0"/>
              </a:rPr>
              <a: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To calculate </a:t>
            </a:r>
            <a:r>
              <a:rPr lang="en-US" sz="2200" dirty="0">
                <a:solidFill>
                  <a:schemeClr val="accent3">
                    <a:lumMod val="25000"/>
                  </a:schemeClr>
                </a:solidFill>
                <a:latin typeface="Abadi" panose="020B0604020104020204" pitchFamily="34" charset="0"/>
              </a:rPr>
              <a:t>the total number of successful and failure mission </a:t>
            </a:r>
            <a:r>
              <a:rPr lang="en-US" sz="2200" dirty="0" smtClean="0">
                <a:solidFill>
                  <a:schemeClr val="accent3">
                    <a:lumMod val="25000"/>
                  </a:schemeClr>
                </a:solidFill>
                <a:latin typeface="Abadi" panose="020B0604020104020204" pitchFamily="34" charset="0"/>
              </a:rPr>
              <a:t>outcomes, I have used the </a:t>
            </a:r>
            <a:r>
              <a:rPr lang="en-US" sz="2200" dirty="0" err="1" smtClean="0">
                <a:solidFill>
                  <a:schemeClr val="accent3">
                    <a:lumMod val="25000"/>
                  </a:schemeClr>
                </a:solidFill>
                <a:latin typeface="Abadi" panose="020B0604020104020204" pitchFamily="34" charset="0"/>
              </a:rPr>
              <a:t>groupby</a:t>
            </a:r>
            <a:r>
              <a:rPr lang="en-US" sz="2200" dirty="0" smtClean="0">
                <a:solidFill>
                  <a:schemeClr val="accent3">
                    <a:lumMod val="25000"/>
                  </a:schemeClr>
                </a:solidFill>
                <a:latin typeface="Abadi" panose="020B0604020104020204" pitchFamily="34" charset="0"/>
              </a:rPr>
              <a:t>() function with the count() function.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514" y="2751080"/>
            <a:ext cx="9802593" cy="290553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0570"/>
            <a:ext cx="9745589" cy="4351338"/>
          </a:xfrm>
          <a:prstGeom prst="rect">
            <a:avLst/>
          </a:prstGeom>
        </p:spPr>
        <p:txBody>
          <a:bodyPr>
            <a:normAutofit/>
          </a:bodyPr>
          <a:lstStyle/>
          <a:p>
            <a:pPr>
              <a:lnSpc>
                <a:spcPct val="100000"/>
              </a:lnSpc>
              <a:spcBef>
                <a:spcPts val="1400"/>
              </a:spcBef>
            </a:pPr>
            <a:r>
              <a:rPr lang="en-US" sz="1800" dirty="0" smtClean="0">
                <a:solidFill>
                  <a:schemeClr val="accent3">
                    <a:lumMod val="25000"/>
                  </a:schemeClr>
                </a:solidFill>
                <a:latin typeface="Abadi" panose="020B0604020104020204" pitchFamily="34" charset="0"/>
              </a:rPr>
              <a:t>To list </a:t>
            </a:r>
            <a:r>
              <a:rPr lang="en-US" sz="1800" dirty="0">
                <a:solidFill>
                  <a:schemeClr val="accent3">
                    <a:lumMod val="25000"/>
                  </a:schemeClr>
                </a:solidFill>
                <a:latin typeface="Abadi" panose="020B0604020104020204" pitchFamily="34" charset="0"/>
              </a:rPr>
              <a:t>the names of the booster which have carried the maximum payload </a:t>
            </a:r>
            <a:r>
              <a:rPr lang="en-US" sz="1800" dirty="0" smtClean="0">
                <a:solidFill>
                  <a:schemeClr val="accent3">
                    <a:lumMod val="25000"/>
                  </a:schemeClr>
                </a:solidFill>
                <a:latin typeface="Abadi" panose="020B0604020104020204" pitchFamily="34" charset="0"/>
              </a:rPr>
              <a:t>mass, I have used a subquery to first get the maximum payload. Then, I used the where condition with distinct operation to get the desired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277857"/>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2126303"/>
            <a:ext cx="10058400" cy="473169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To list </a:t>
            </a: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 I used the </a:t>
            </a:r>
            <a:r>
              <a:rPr lang="en-US" sz="2200" dirty="0" err="1" smtClean="0">
                <a:solidFill>
                  <a:schemeClr val="accent3">
                    <a:lumMod val="25000"/>
                  </a:schemeClr>
                </a:solidFill>
                <a:latin typeface="Abadi"/>
              </a:rPr>
              <a:t>substr</a:t>
            </a:r>
            <a:r>
              <a:rPr lang="en-US" sz="2200" dirty="0" smtClean="0">
                <a:solidFill>
                  <a:schemeClr val="accent3">
                    <a:lumMod val="25000"/>
                  </a:schemeClr>
                </a:solidFill>
                <a:latin typeface="Abadi"/>
              </a:rPr>
              <a:t>() function to get the launch year and used it in the where condition and the select statement.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27" y="3249919"/>
            <a:ext cx="9650172" cy="341042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3290"/>
            <a:ext cx="9745589" cy="4351338"/>
          </a:xfrm>
          <a:prstGeom prst="rect">
            <a:avLst/>
          </a:prstGeom>
        </p:spPr>
        <p:txBody>
          <a:bodyPr lIns="91440" tIns="45720" rIns="91440" bIns="45720" anchor="t"/>
          <a:lstStyle/>
          <a:p>
            <a:pPr>
              <a:lnSpc>
                <a:spcPct val="100000"/>
              </a:lnSpc>
              <a:spcBef>
                <a:spcPts val="1400"/>
              </a:spcBef>
            </a:pPr>
            <a:r>
              <a:rPr lang="en-US" sz="1800" dirty="0" smtClean="0">
                <a:solidFill>
                  <a:schemeClr val="accent3">
                    <a:lumMod val="25000"/>
                  </a:schemeClr>
                </a:solidFill>
                <a:latin typeface="Abadi"/>
              </a:rPr>
              <a:t>To rank </a:t>
            </a:r>
            <a:r>
              <a:rPr lang="en-US" sz="1800" dirty="0">
                <a:solidFill>
                  <a:schemeClr val="accent3">
                    <a:lumMod val="25000"/>
                  </a:schemeClr>
                </a:solidFill>
                <a:latin typeface="Abadi"/>
              </a:rPr>
              <a:t>the count of landing outcomes (such as Failure (drone ship) or Success (ground pad)) between the date 2010-06-04 and 2017-03-20, in descending </a:t>
            </a:r>
            <a:r>
              <a:rPr lang="en-US" sz="1800" dirty="0" smtClean="0">
                <a:solidFill>
                  <a:schemeClr val="accent3">
                    <a:lumMod val="25000"/>
                  </a:schemeClr>
                </a:solidFill>
                <a:latin typeface="Abadi"/>
              </a:rPr>
              <a:t>order, I have used order by operation and the count() function.</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678" y="2426153"/>
            <a:ext cx="9840698" cy="400105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58319"/>
            <a:ext cx="10499275" cy="4107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smtClean="0">
                <a:solidFill>
                  <a:schemeClr val="accent3">
                    <a:lumMod val="25000"/>
                  </a:schemeClr>
                </a:solidFill>
                <a:latin typeface="Abadi" panose="020B0604020104020204" pitchFamily="34" charset="0"/>
              </a:rPr>
              <a:t>SpaceX is a leading private space agency that specializes in low-cost rocket launches. With its reusable first stage components of the Falcon 9 rockets, SpaceX is able to keep its operations costs almost one third of compared to other space agencies. </a:t>
            </a:r>
          </a:p>
          <a:p>
            <a:pPr>
              <a:spcBef>
                <a:spcPts val="1400"/>
              </a:spcBef>
            </a:pPr>
            <a:r>
              <a:rPr lang="en-US" sz="2200" dirty="0" smtClean="0">
                <a:solidFill>
                  <a:schemeClr val="accent3">
                    <a:lumMod val="25000"/>
                  </a:schemeClr>
                </a:solidFill>
                <a:latin typeface="Abadi" panose="020B0604020104020204" pitchFamily="34" charset="0"/>
              </a:rPr>
              <a:t>This project aims to analyze how successful is the Falcon 9 first stage landing. It also tries to predict whether a particular rocket launch will result in a successful landing of the first stage of the Falcon 9 rockets.   </a:t>
            </a:r>
          </a:p>
          <a:p>
            <a:pPr>
              <a:spcBef>
                <a:spcPts val="1400"/>
              </a:spcBef>
            </a:pPr>
            <a:r>
              <a:rPr lang="en-US" sz="2200" dirty="0" smtClean="0">
                <a:solidFill>
                  <a:schemeClr val="accent3">
                    <a:lumMod val="25000"/>
                  </a:schemeClr>
                </a:solidFill>
                <a:latin typeface="Abadi" panose="020B0604020104020204" pitchFamily="34" charset="0"/>
              </a:rPr>
              <a:t>With different exploration tasks, the project also aims to analyze the effect of different factors such as launch site, payload mass, booster version, etc.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6383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For the project, the data was collected using </a:t>
            </a:r>
            <a:r>
              <a:rPr lang="en-US" sz="7600" dirty="0">
                <a:solidFill>
                  <a:schemeClr val="bg2">
                    <a:lumMod val="50000"/>
                  </a:schemeClr>
                </a:solidFill>
                <a:latin typeface="Abadi"/>
              </a:rPr>
              <a:t>API calls to </a:t>
            </a:r>
            <a:r>
              <a:rPr lang="en-US" sz="7600" dirty="0" smtClean="0">
                <a:solidFill>
                  <a:schemeClr val="bg2">
                    <a:lumMod val="50000"/>
                  </a:schemeClr>
                </a:solidFill>
                <a:latin typeface="Abadi"/>
              </a:rPr>
              <a:t>api.spacexdata.com using the requests module in Python. We also scraped data from Wikipedia page of Falcon 9  launches.</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8400" dirty="0" smtClean="0">
                <a:solidFill>
                  <a:schemeClr val="accent3">
                    <a:lumMod val="25000"/>
                  </a:schemeClr>
                </a:solidFill>
                <a:latin typeface="Abadi"/>
              </a:rPr>
              <a:t>To process data, we used the pandas module in Python for analysis and feature engineering.</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smtClean="0">
                <a:solidFill>
                  <a:schemeClr val="accent3">
                    <a:lumMod val="25000"/>
                  </a:schemeClr>
                </a:solidFill>
                <a:latin typeface="Abadi"/>
              </a:rPr>
              <a:t>To build classification models, we used the </a:t>
            </a:r>
            <a:r>
              <a:rPr lang="en-US" sz="8400" dirty="0" err="1" smtClean="0">
                <a:solidFill>
                  <a:schemeClr val="accent3">
                    <a:lumMod val="25000"/>
                  </a:schemeClr>
                </a:solidFill>
                <a:latin typeface="Abadi"/>
              </a:rPr>
              <a:t>scikit</a:t>
            </a:r>
            <a:r>
              <a:rPr lang="en-US" sz="8400" dirty="0" smtClean="0">
                <a:solidFill>
                  <a:schemeClr val="accent3">
                    <a:lumMod val="25000"/>
                  </a:schemeClr>
                </a:solidFill>
                <a:latin typeface="Abadi"/>
              </a:rPr>
              <a:t>-learn module in Python.</a:t>
            </a:r>
            <a:endParaRPr lang="en-US" sz="8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data was collected using two approaches. </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first approach uses the requests module in Python to fetch </a:t>
            </a:r>
            <a:r>
              <a:rPr lang="en-US" sz="1800" dirty="0">
                <a:solidFill>
                  <a:schemeClr val="accent3">
                    <a:lumMod val="25000"/>
                  </a:schemeClr>
                </a:solidFill>
                <a:latin typeface="Abadi" panose="020B0604020104020204" pitchFamily="34" charset="0"/>
              </a:rPr>
              <a:t>data from </a:t>
            </a:r>
            <a:r>
              <a:rPr lang="en-US" sz="1800" dirty="0" smtClean="0">
                <a:solidFill>
                  <a:schemeClr val="accent3">
                    <a:lumMod val="25000"/>
                  </a:schemeClr>
                </a:solidFill>
                <a:latin typeface="Abadi" panose="020B0604020104020204" pitchFamily="34" charset="0"/>
              </a:rPr>
              <a:t>api.spacexdata.com.</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The second approach uses  the </a:t>
            </a:r>
            <a:r>
              <a:rPr lang="en-US" sz="1800" dirty="0">
                <a:solidFill>
                  <a:schemeClr val="accent3">
                    <a:lumMod val="25000"/>
                  </a:schemeClr>
                </a:solidFill>
                <a:latin typeface="Abadi" panose="020B0604020104020204" pitchFamily="34" charset="0"/>
              </a:rPr>
              <a:t>requests </a:t>
            </a:r>
            <a:r>
              <a:rPr lang="en-US" sz="1800" dirty="0" smtClean="0">
                <a:solidFill>
                  <a:schemeClr val="accent3">
                    <a:lumMod val="25000"/>
                  </a:schemeClr>
                </a:solidFill>
                <a:latin typeface="Abadi" panose="020B0604020104020204" pitchFamily="34" charset="0"/>
              </a:rPr>
              <a:t>module and the BeautifulSoup module to fetch data </a:t>
            </a:r>
            <a:r>
              <a:rPr lang="en-US" sz="1800" dirty="0" smtClean="0">
                <a:solidFill>
                  <a:schemeClr val="accent3">
                    <a:lumMod val="25000"/>
                  </a:schemeClr>
                </a:solidFill>
                <a:latin typeface="Abadi" panose="020B0604020104020204"/>
              </a:rPr>
              <a:t>from “</a:t>
            </a:r>
            <a:r>
              <a:rPr lang="en-US" sz="1800" dirty="0" smtClean="0">
                <a:latin typeface="Abadi" panose="020B0604020104020204"/>
              </a:rPr>
              <a:t>List </a:t>
            </a:r>
            <a:r>
              <a:rPr lang="en-US" sz="1800" dirty="0">
                <a:latin typeface="Abadi" panose="020B0604020104020204"/>
              </a:rPr>
              <a:t>of Falcon 9 and Falcon Heavy </a:t>
            </a:r>
            <a:r>
              <a:rPr lang="en-US" sz="1800" dirty="0" smtClean="0">
                <a:latin typeface="Abadi" panose="020B0604020104020204"/>
              </a:rPr>
              <a:t>launches” Wikipedia page.</a:t>
            </a:r>
            <a:endParaRPr lang="en-US" sz="1800" dirty="0">
              <a:solidFill>
                <a:schemeClr val="accent3">
                  <a:lumMod val="25000"/>
                </a:schemeClr>
              </a:solidFill>
              <a:latin typeface="Abadi" panose="020B0604020104020204"/>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data collection process has been presented in the next slides.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To collect data, we use the requests module in Python to make API calls to </a:t>
            </a:r>
            <a:r>
              <a:rPr lang="en-US" sz="2200" dirty="0">
                <a:solidFill>
                  <a:schemeClr val="accent3">
                    <a:lumMod val="25000"/>
                  </a:schemeClr>
                </a:solidFill>
                <a:latin typeface="Abadi"/>
              </a:rPr>
              <a:t>different endpoints at </a:t>
            </a:r>
            <a:r>
              <a:rPr lang="en-US" sz="2200" dirty="0" smtClean="0">
                <a:solidFill>
                  <a:schemeClr val="accent3">
                    <a:lumMod val="25000"/>
                  </a:schemeClr>
                </a:solidFill>
                <a:latin typeface="Abadi"/>
              </a:rPr>
              <a:t>api.spacexdata.com. </a:t>
            </a:r>
            <a:endParaRPr lang="en-US" sz="2200" dirty="0">
              <a:solidFill>
                <a:schemeClr val="accent3">
                  <a:lumMod val="25000"/>
                </a:schemeClr>
              </a:solidFill>
              <a:latin typeface="Abadi"/>
            </a:endParaRPr>
          </a:p>
          <a:p>
            <a:r>
              <a:rPr lang="en-US" dirty="0" smtClean="0"/>
              <a:t>The Jupyter notebook for this task can be found at </a:t>
            </a:r>
            <a:r>
              <a:rPr lang="en-US" dirty="0" smtClean="0">
                <a:hlinkClick r:id="rId3"/>
              </a:rPr>
              <a:t>this link</a:t>
            </a:r>
            <a:r>
              <a:rPr lang="en-US" dirty="0" smtClean="0"/>
              <a:t>.</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906" y="2846306"/>
            <a:ext cx="5533712" cy="21337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To get Falcon 9 data using web scraping, we scraped data from Wikipedia page </a:t>
            </a:r>
            <a:r>
              <a:rPr lang="en-US" sz="2200" dirty="0" smtClean="0">
                <a:solidFill>
                  <a:schemeClr val="accent3">
                    <a:lumMod val="25000"/>
                  </a:schemeClr>
                </a:solidFill>
                <a:latin typeface="Abadi"/>
                <a:hlinkClick r:id="rId3"/>
              </a:rPr>
              <a:t>“List of Falcon 9 and Falcon heavy launches</a:t>
            </a:r>
            <a:r>
              <a:rPr lang="en-US" sz="2200" dirty="0" smtClean="0">
                <a:solidFill>
                  <a:schemeClr val="accent3">
                    <a:lumMod val="25000"/>
                  </a:schemeClr>
                </a:solidFill>
                <a:latin typeface="Abadi"/>
              </a:rPr>
              <a:t>”. Then we extracted data from tables on the page into a CSV file.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Jupyter notebook for data collection with web scraping can be found at </a:t>
            </a:r>
            <a:r>
              <a:rPr lang="en-US" sz="2200" dirty="0" smtClean="0">
                <a:solidFill>
                  <a:schemeClr val="accent3">
                    <a:lumMod val="25000"/>
                  </a:schemeClr>
                </a:solidFill>
                <a:latin typeface="Abadi" panose="020B0604020104020204" pitchFamily="34" charset="0"/>
                <a:hlinkClick r:id="rId4"/>
              </a:rPr>
              <a:t>this link</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7811" y="2866073"/>
            <a:ext cx="5343451" cy="214537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1017</TotalTime>
  <Words>2319</Words>
  <Application>Microsoft Office PowerPoint</Application>
  <PresentationFormat>Widescreen</PresentationFormat>
  <Paragraphs>224</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Arial Black</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Aditya Raj</cp:lastModifiedBy>
  <cp:revision>226</cp:revision>
  <dcterms:created xsi:type="dcterms:W3CDTF">2021-04-29T18:58:34Z</dcterms:created>
  <dcterms:modified xsi:type="dcterms:W3CDTF">2024-03-09T22:13:17Z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